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262" r:id="rId2"/>
    <p:sldId id="268" r:id="rId3"/>
    <p:sldId id="269" r:id="rId4"/>
    <p:sldId id="270" r:id="rId5"/>
    <p:sldId id="271" r:id="rId6"/>
    <p:sldId id="272" r:id="rId7"/>
    <p:sldId id="259" r:id="rId8"/>
    <p:sldId id="261" r:id="rId9"/>
    <p:sldId id="273" r:id="rId10"/>
    <p:sldId id="274" r:id="rId11"/>
    <p:sldId id="275" r:id="rId12"/>
    <p:sldId id="263" r:id="rId13"/>
    <p:sldId id="264" r:id="rId14"/>
    <p:sldId id="276" r:id="rId15"/>
    <p:sldId id="277" r:id="rId16"/>
    <p:sldId id="278"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38A2F-7AE7-4B43-AA21-17FA28DDC16E}" type="datetimeFigureOut">
              <a:rPr lang="ru-RU" smtClean="0"/>
              <a:t>14.10.2018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D8FB8F-22D5-428F-9390-BC72A63BE2BC}" type="slidenum">
              <a:rPr lang="ru-RU" smtClean="0"/>
              <a:t>‹#›</a:t>
            </a:fld>
            <a:endParaRPr lang="ru-RU"/>
          </a:p>
        </p:txBody>
      </p:sp>
    </p:spTree>
    <p:extLst>
      <p:ext uri="{BB962C8B-B14F-4D97-AF65-F5344CB8AC3E}">
        <p14:creationId xmlns:p14="http://schemas.microsoft.com/office/powerpoint/2010/main" val="465127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2D8FB8F-22D5-428F-9390-BC72A63BE2BC}" type="slidenum">
              <a:rPr lang="ru-RU" smtClean="0"/>
              <a:t>13</a:t>
            </a:fld>
            <a:endParaRPr lang="ru-RU"/>
          </a:p>
        </p:txBody>
      </p:sp>
    </p:spTree>
    <p:extLst>
      <p:ext uri="{BB962C8B-B14F-4D97-AF65-F5344CB8AC3E}">
        <p14:creationId xmlns:p14="http://schemas.microsoft.com/office/powerpoint/2010/main" val="198267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62A0B1B2-BC18-4F9B-8B0C-DC28398C59BB}"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EB36CB-A261-4244-83D5-96323E5A7CD9}" type="slidenum">
              <a:rPr lang="ru-RU" smtClean="0"/>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2A0B1B2-BC18-4F9B-8B0C-DC28398C59BB}"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2A0B1B2-BC18-4F9B-8B0C-DC28398C59BB}"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62A0B1B2-BC18-4F9B-8B0C-DC28398C59BB}" type="datetimeFigureOut">
              <a:rPr lang="ru-RU" smtClean="0"/>
              <a:t>14.10.2018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62A0B1B2-BC18-4F9B-8B0C-DC28398C59BB}" type="datetimeFigureOut">
              <a:rPr lang="ru-RU" smtClean="0"/>
              <a:t>14.10.2018</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34EB36CB-A261-4244-83D5-96323E5A7CD9}"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62A0B1B2-BC18-4F9B-8B0C-DC28398C59BB}"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62A0B1B2-BC18-4F9B-8B0C-DC28398C59BB}" type="datetimeFigureOut">
              <a:rPr lang="ru-RU" smtClean="0"/>
              <a:t>14.10.2018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62A0B1B2-BC18-4F9B-8B0C-DC28398C59BB}" type="datetimeFigureOut">
              <a:rPr lang="ru-RU" smtClean="0"/>
              <a:t>14.10.2018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0B1B2-BC18-4F9B-8B0C-DC28398C59BB}" type="datetimeFigureOut">
              <a:rPr lang="ru-RU" smtClean="0"/>
              <a:t>14.10.2018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4EB36CB-A261-4244-83D5-96323E5A7CD9}"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2A0B1B2-BC18-4F9B-8B0C-DC28398C59BB}"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EB36CB-A261-4244-83D5-96323E5A7CD9}" type="slidenum">
              <a:rPr lang="ru-RU" smtClean="0"/>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62A0B1B2-BC18-4F9B-8B0C-DC28398C59BB}" type="datetimeFigureOut">
              <a:rPr lang="ru-RU" smtClean="0"/>
              <a:t>14.10.2018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EB36CB-A261-4244-83D5-96323E5A7CD9}" type="slidenum">
              <a:rPr lang="ru-RU" smtClean="0"/>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62A0B1B2-BC18-4F9B-8B0C-DC28398C59BB}" type="datetimeFigureOut">
              <a:rPr lang="ru-RU" smtClean="0"/>
              <a:t>14.10.2018</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34EB36CB-A261-4244-83D5-96323E5A7CD9}"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23428" cy="6858000"/>
          </a:xfrm>
          <a:prstGeom prst="rect">
            <a:avLst/>
          </a:prstGeom>
        </p:spPr>
      </p:pic>
    </p:spTree>
    <p:extLst>
      <p:ext uri="{BB962C8B-B14F-4D97-AF65-F5344CB8AC3E}">
        <p14:creationId xmlns:p14="http://schemas.microsoft.com/office/powerpoint/2010/main" val="3110098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a:t>
            </a:r>
            <a:endParaRPr lang="ru-RU" dirty="0"/>
          </a:p>
        </p:txBody>
      </p:sp>
      <p:sp>
        <p:nvSpPr>
          <p:cNvPr id="3" name="Объект 2"/>
          <p:cNvSpPr>
            <a:spLocks noGrp="1"/>
          </p:cNvSpPr>
          <p:nvPr>
            <p:ph idx="1"/>
          </p:nvPr>
        </p:nvSpPr>
        <p:spPr/>
        <p:txBody>
          <a:bodyPr>
            <a:normAutofit/>
          </a:bodyPr>
          <a:lstStyle/>
          <a:p>
            <a:pPr marL="0" indent="0" algn="just">
              <a:buNone/>
            </a:pPr>
            <a:r>
              <a:rPr lang="en-US" sz="4000" dirty="0" smtClean="0"/>
              <a:t>The dog is playing the computer game now. The cat eats cheese every day. The mice are running backwards. The monkey is dancing. The dogs are swimming underwater. The birds usually speak English. The frog watches cartoons.</a:t>
            </a:r>
            <a:endParaRPr lang="ru-RU" sz="4000" dirty="0"/>
          </a:p>
        </p:txBody>
      </p:sp>
    </p:spTree>
    <p:extLst>
      <p:ext uri="{BB962C8B-B14F-4D97-AF65-F5344CB8AC3E}">
        <p14:creationId xmlns:p14="http://schemas.microsoft.com/office/powerpoint/2010/main" val="276627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a:t>
            </a:r>
            <a:endParaRPr lang="ru-RU" dirty="0"/>
          </a:p>
        </p:txBody>
      </p:sp>
      <p:sp>
        <p:nvSpPr>
          <p:cNvPr id="3" name="Объект 2"/>
          <p:cNvSpPr>
            <a:spLocks noGrp="1"/>
          </p:cNvSpPr>
          <p:nvPr>
            <p:ph idx="1"/>
          </p:nvPr>
        </p:nvSpPr>
        <p:spPr/>
        <p:txBody>
          <a:bodyPr>
            <a:normAutofit/>
          </a:bodyPr>
          <a:lstStyle/>
          <a:p>
            <a:pPr marL="0" indent="0" algn="just">
              <a:buNone/>
            </a:pPr>
            <a:r>
              <a:rPr lang="en-US" sz="4000" dirty="0" smtClean="0">
                <a:solidFill>
                  <a:srgbClr val="FFFF00"/>
                </a:solidFill>
              </a:rPr>
              <a:t>The dog is playing the computer game now. </a:t>
            </a:r>
            <a:r>
              <a:rPr lang="en-US" sz="4000" dirty="0" smtClean="0"/>
              <a:t>The cat eats cheese every day. </a:t>
            </a:r>
            <a:r>
              <a:rPr lang="en-US" sz="4000" dirty="0" smtClean="0">
                <a:solidFill>
                  <a:srgbClr val="FFFF00"/>
                </a:solidFill>
              </a:rPr>
              <a:t>The mice are running backwards. The monkey is dancing. The dogs are swimming underwater. </a:t>
            </a:r>
            <a:r>
              <a:rPr lang="en-US" sz="4000" dirty="0" smtClean="0"/>
              <a:t>The birds usually speak English. The frog watches cartoons.</a:t>
            </a:r>
            <a:endParaRPr lang="ru-RU" sz="4000" dirty="0"/>
          </a:p>
        </p:txBody>
      </p:sp>
    </p:spTree>
    <p:extLst>
      <p:ext uri="{BB962C8B-B14F-4D97-AF65-F5344CB8AC3E}">
        <p14:creationId xmlns:p14="http://schemas.microsoft.com/office/powerpoint/2010/main" val="2404478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1143000"/>
          </a:xfrm>
        </p:spPr>
        <p:txBody>
          <a:bodyPr/>
          <a:lstStyle/>
          <a:p>
            <a:pPr algn="l"/>
            <a:r>
              <a:rPr lang="en-US" dirty="0" smtClean="0">
                <a:solidFill>
                  <a:srgbClr val="C00000"/>
                </a:solidFill>
                <a:latin typeface="Times New Roman" panose="02020603050405020304" pitchFamily="18" charset="0"/>
                <a:cs typeface="Times New Roman" panose="02020603050405020304" pitchFamily="18" charset="0"/>
              </a:rPr>
              <a:t>     Let`s play</a:t>
            </a:r>
            <a:r>
              <a:rPr lang="en-US" b="1" dirty="0" smtClean="0">
                <a:solidFill>
                  <a:srgbClr val="C00000"/>
                </a:solidFill>
                <a:latin typeface="Times New Roman" panose="02020603050405020304" pitchFamily="18" charset="0"/>
                <a:cs typeface="Times New Roman" panose="02020603050405020304" pitchFamily="18" charset="0"/>
              </a:rPr>
              <a:t>!</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57200" y="1700808"/>
            <a:ext cx="4040188" cy="5055131"/>
          </a:xfrm>
        </p:spPr>
        <p:txBody>
          <a:bodyPr>
            <a:normAutofit fontScale="77500" lnSpcReduction="20000"/>
          </a:bodyPr>
          <a:lstStyle/>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I</a:t>
            </a:r>
            <a:r>
              <a:rPr lang="en-US" sz="3600" b="1" dirty="0" smtClean="0">
                <a:latin typeface="Times New Roman" panose="02020603050405020304" pitchFamily="18" charset="0"/>
                <a:cs typeface="Times New Roman" panose="02020603050405020304" pitchFamily="18" charset="0"/>
              </a:rPr>
              <a:t> usually ______</a:t>
            </a: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We</a:t>
            </a:r>
            <a:r>
              <a:rPr lang="en-US" sz="3600" b="1" dirty="0" smtClean="0">
                <a:latin typeface="Times New Roman" panose="02020603050405020304" pitchFamily="18" charset="0"/>
                <a:cs typeface="Times New Roman" panose="02020603050405020304" pitchFamily="18" charset="0"/>
              </a:rPr>
              <a:t> usually _____</a:t>
            </a: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They</a:t>
            </a:r>
            <a:r>
              <a:rPr lang="en-US" sz="3600" b="1" dirty="0" smtClean="0">
                <a:latin typeface="Times New Roman" panose="02020603050405020304" pitchFamily="18" charset="0"/>
                <a:cs typeface="Times New Roman" panose="02020603050405020304" pitchFamily="18" charset="0"/>
              </a:rPr>
              <a:t> usually _____</a:t>
            </a: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You</a:t>
            </a:r>
            <a:r>
              <a:rPr lang="en-US" sz="3600" b="1" dirty="0" smtClean="0">
                <a:latin typeface="Times New Roman" panose="02020603050405020304" pitchFamily="18" charset="0"/>
                <a:cs typeface="Times New Roman" panose="02020603050405020304" pitchFamily="18" charset="0"/>
              </a:rPr>
              <a:t> usually ______</a:t>
            </a: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He</a:t>
            </a:r>
            <a:r>
              <a:rPr lang="en-US" sz="3600" b="1" dirty="0" smtClean="0">
                <a:latin typeface="Times New Roman" panose="02020603050405020304" pitchFamily="18" charset="0"/>
                <a:cs typeface="Times New Roman" panose="02020603050405020304" pitchFamily="18" charset="0"/>
              </a:rPr>
              <a:t> usually _____-s/-</a:t>
            </a:r>
            <a:r>
              <a:rPr lang="en-US" sz="3600" b="1" dirty="0" err="1" smtClean="0">
                <a:latin typeface="Times New Roman" panose="02020603050405020304" pitchFamily="18" charset="0"/>
                <a:cs typeface="Times New Roman" panose="02020603050405020304" pitchFamily="18" charset="0"/>
              </a:rPr>
              <a:t>es</a:t>
            </a:r>
            <a:endParaRPr lang="en-US" sz="3600" b="1" dirty="0" smtClean="0">
              <a:latin typeface="Times New Roman" panose="02020603050405020304" pitchFamily="18" charset="0"/>
              <a:cs typeface="Times New Roman" panose="02020603050405020304" pitchFamily="18" charset="0"/>
            </a:endParaRP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She </a:t>
            </a:r>
            <a:r>
              <a:rPr lang="en-US" sz="3600" b="1" dirty="0" smtClean="0">
                <a:latin typeface="Times New Roman" panose="02020603050405020304" pitchFamily="18" charset="0"/>
                <a:cs typeface="Times New Roman" panose="02020603050405020304" pitchFamily="18" charset="0"/>
              </a:rPr>
              <a:t>usually _____-s/-</a:t>
            </a:r>
            <a:r>
              <a:rPr lang="en-US" sz="3600" b="1" dirty="0" err="1" smtClean="0">
                <a:latin typeface="Times New Roman" panose="02020603050405020304" pitchFamily="18" charset="0"/>
                <a:cs typeface="Times New Roman" panose="02020603050405020304" pitchFamily="18" charset="0"/>
              </a:rPr>
              <a:t>es</a:t>
            </a:r>
            <a:endParaRPr lang="en-US" sz="3600" b="1" dirty="0" smtClean="0">
              <a:latin typeface="Times New Roman" panose="02020603050405020304" pitchFamily="18" charset="0"/>
              <a:cs typeface="Times New Roman" panose="02020603050405020304" pitchFamily="18" charset="0"/>
            </a:endParaRP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It </a:t>
            </a:r>
            <a:r>
              <a:rPr lang="en-US" sz="3600" b="1" dirty="0" smtClean="0">
                <a:latin typeface="Times New Roman" panose="02020603050405020304" pitchFamily="18" charset="0"/>
                <a:cs typeface="Times New Roman" panose="02020603050405020304" pitchFamily="18" charset="0"/>
              </a:rPr>
              <a:t>usually _______-s/-</a:t>
            </a:r>
            <a:r>
              <a:rPr lang="en-US" sz="3600" b="1" dirty="0" err="1" smtClean="0">
                <a:latin typeface="Times New Roman" panose="02020603050405020304" pitchFamily="18" charset="0"/>
                <a:cs typeface="Times New Roman" panose="02020603050405020304" pitchFamily="18" charset="0"/>
              </a:rPr>
              <a:t>es</a:t>
            </a:r>
            <a:endParaRPr lang="en-US" sz="3600" b="1" dirty="0" smtClean="0">
              <a:latin typeface="Times New Roman" panose="02020603050405020304" pitchFamily="18" charset="0"/>
              <a:cs typeface="Times New Roman" panose="02020603050405020304" pitchFamily="18" charset="0"/>
            </a:endParaRPr>
          </a:p>
          <a:p>
            <a:pPr marL="0" indent="0">
              <a:buNone/>
            </a:pPr>
            <a:endParaRPr lang="en-US" sz="3600" b="1" dirty="0" smtClean="0">
              <a:solidFill>
                <a:srgbClr val="FF0000"/>
              </a:solidFill>
              <a:latin typeface="Times New Roman" panose="02020603050405020304" pitchFamily="18" charset="0"/>
              <a:cs typeface="Times New Roman" panose="02020603050405020304" pitchFamily="18" charset="0"/>
            </a:endParaRP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 He doesn`t _____ .</a:t>
            </a: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 I don’t ______ .</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smtClean="0">
                <a:solidFill>
                  <a:srgbClr val="C00000"/>
                </a:solidFill>
                <a:latin typeface="Times New Roman" panose="02020603050405020304" pitchFamily="18" charset="0"/>
                <a:cs typeface="Times New Roman" panose="02020603050405020304" pitchFamily="18" charset="0"/>
              </a:rPr>
              <a:t>? Do you usually ____ ?</a:t>
            </a:r>
          </a:p>
          <a:p>
            <a:pPr marL="0" indent="0">
              <a:buNone/>
            </a:pPr>
            <a:endParaRPr lang="en-US" dirty="0" smtClean="0">
              <a:solidFill>
                <a:srgbClr val="FF0000"/>
              </a:solidFill>
            </a:endParaRPr>
          </a:p>
          <a:p>
            <a:pPr marL="0" indent="0">
              <a:buNone/>
            </a:pPr>
            <a:endParaRPr lang="ru-RU" dirty="0"/>
          </a:p>
        </p:txBody>
      </p:sp>
      <p:sp>
        <p:nvSpPr>
          <p:cNvPr id="9" name="Объект 8"/>
          <p:cNvSpPr>
            <a:spLocks noGrp="1"/>
          </p:cNvSpPr>
          <p:nvPr>
            <p:ph sz="quarter" idx="4"/>
          </p:nvPr>
        </p:nvSpPr>
        <p:spPr>
          <a:xfrm>
            <a:off x="4645025" y="404664"/>
            <a:ext cx="4041775" cy="6192688"/>
          </a:xfrm>
        </p:spPr>
        <p:txBody>
          <a:bodyPr>
            <a:noAutofit/>
          </a:bodyPr>
          <a:lstStyle/>
          <a:p>
            <a:pPr marL="0" indent="0">
              <a:buNone/>
            </a:pPr>
            <a:r>
              <a:rPr lang="en-US" sz="2800" b="1" dirty="0">
                <a:latin typeface="Times New Roman" panose="02020603050405020304" pitchFamily="18" charset="0"/>
                <a:cs typeface="Times New Roman" panose="02020603050405020304" pitchFamily="18" charset="0"/>
              </a:rPr>
              <a:t>r</a:t>
            </a:r>
            <a:r>
              <a:rPr lang="en-US" sz="2800" b="1" dirty="0" smtClean="0">
                <a:latin typeface="Times New Roman" panose="02020603050405020304" pitchFamily="18" charset="0"/>
                <a:cs typeface="Times New Roman" panose="02020603050405020304" pitchFamily="18" charset="0"/>
              </a:rPr>
              <a:t>un</a:t>
            </a:r>
          </a:p>
          <a:p>
            <a:pPr marL="0" indent="0">
              <a:buNone/>
            </a:pPr>
            <a:r>
              <a:rPr lang="en-US" sz="2800" b="1" dirty="0">
                <a:latin typeface="Times New Roman" panose="02020603050405020304" pitchFamily="18" charset="0"/>
                <a:cs typeface="Times New Roman" panose="02020603050405020304" pitchFamily="18" charset="0"/>
              </a:rPr>
              <a:t>s</a:t>
            </a:r>
            <a:r>
              <a:rPr lang="en-US" sz="2800" b="1" dirty="0" smtClean="0">
                <a:latin typeface="Times New Roman" panose="02020603050405020304" pitchFamily="18" charset="0"/>
                <a:cs typeface="Times New Roman" panose="02020603050405020304" pitchFamily="18" charset="0"/>
              </a:rPr>
              <a:t>leep</a:t>
            </a:r>
          </a:p>
          <a:p>
            <a:pPr marL="0" indent="0">
              <a:buNone/>
            </a:pPr>
            <a:r>
              <a:rPr lang="en-US" sz="2800" b="1" dirty="0">
                <a:latin typeface="Times New Roman" panose="02020603050405020304" pitchFamily="18" charset="0"/>
                <a:cs typeface="Times New Roman" panose="02020603050405020304" pitchFamily="18" charset="0"/>
              </a:rPr>
              <a:t>w</a:t>
            </a:r>
            <a:r>
              <a:rPr lang="en-US" sz="2800" b="1" dirty="0" smtClean="0">
                <a:latin typeface="Times New Roman" panose="02020603050405020304" pitchFamily="18" charset="0"/>
                <a:cs typeface="Times New Roman" panose="02020603050405020304" pitchFamily="18" charset="0"/>
              </a:rPr>
              <a:t>atch cartoons </a:t>
            </a:r>
          </a:p>
          <a:p>
            <a:pPr marL="0" indent="0">
              <a:buNone/>
            </a:pPr>
            <a:r>
              <a:rPr lang="en-US" sz="2800" b="1" dirty="0">
                <a:latin typeface="Times New Roman" panose="02020603050405020304" pitchFamily="18" charset="0"/>
                <a:cs typeface="Times New Roman" panose="02020603050405020304" pitchFamily="18" charset="0"/>
              </a:rPr>
              <a:t>p</a:t>
            </a:r>
            <a:r>
              <a:rPr lang="en-US" sz="2800" b="1" dirty="0" smtClean="0">
                <a:latin typeface="Times New Roman" panose="02020603050405020304" pitchFamily="18" charset="0"/>
                <a:cs typeface="Times New Roman" panose="02020603050405020304" pitchFamily="18" charset="0"/>
              </a:rPr>
              <a:t>lay computer games</a:t>
            </a:r>
          </a:p>
          <a:p>
            <a:pPr marL="0" indent="0">
              <a:buNone/>
            </a:pPr>
            <a:r>
              <a:rPr lang="en-US" sz="2800" b="1" dirty="0" smtClean="0">
                <a:latin typeface="Times New Roman" panose="02020603050405020304" pitchFamily="18" charset="0"/>
                <a:cs typeface="Times New Roman" panose="02020603050405020304" pitchFamily="18" charset="0"/>
              </a:rPr>
              <a:t>eat fish/meat/cheese</a:t>
            </a:r>
          </a:p>
          <a:p>
            <a:pPr marL="0" indent="0">
              <a:buNone/>
            </a:pPr>
            <a:r>
              <a:rPr lang="en-US" sz="2800" b="1" dirty="0">
                <a:latin typeface="Times New Roman" panose="02020603050405020304" pitchFamily="18" charset="0"/>
                <a:cs typeface="Times New Roman" panose="02020603050405020304" pitchFamily="18" charset="0"/>
              </a:rPr>
              <a:t>s</a:t>
            </a:r>
            <a:r>
              <a:rPr lang="en-US" sz="2800" b="1" dirty="0" smtClean="0">
                <a:latin typeface="Times New Roman" panose="02020603050405020304" pitchFamily="18" charset="0"/>
                <a:cs typeface="Times New Roman" panose="02020603050405020304" pitchFamily="18" charset="0"/>
              </a:rPr>
              <a:t>peak English</a:t>
            </a:r>
          </a:p>
          <a:p>
            <a:pPr marL="0" indent="0">
              <a:buNone/>
            </a:pPr>
            <a:r>
              <a:rPr lang="en-US" sz="2800" b="1" dirty="0">
                <a:latin typeface="Times New Roman" panose="02020603050405020304" pitchFamily="18" charset="0"/>
                <a:cs typeface="Times New Roman" panose="02020603050405020304" pitchFamily="18" charset="0"/>
              </a:rPr>
              <a:t>s</a:t>
            </a:r>
            <a:r>
              <a:rPr lang="en-US" sz="2800" b="1" dirty="0" smtClean="0">
                <a:latin typeface="Times New Roman" panose="02020603050405020304" pitchFamily="18" charset="0"/>
                <a:cs typeface="Times New Roman" panose="02020603050405020304" pitchFamily="18" charset="0"/>
              </a:rPr>
              <a:t>wim underwater</a:t>
            </a:r>
          </a:p>
          <a:p>
            <a:pPr marL="0" indent="0">
              <a:buNone/>
            </a:pPr>
            <a:r>
              <a:rPr lang="en-US" sz="2800" b="1" dirty="0">
                <a:latin typeface="Times New Roman" panose="02020603050405020304" pitchFamily="18" charset="0"/>
                <a:cs typeface="Times New Roman" panose="02020603050405020304" pitchFamily="18" charset="0"/>
              </a:rPr>
              <a:t>r</a:t>
            </a:r>
            <a:r>
              <a:rPr lang="en-US" sz="2800" b="1" dirty="0" smtClean="0">
                <a:latin typeface="Times New Roman" panose="02020603050405020304" pitchFamily="18" charset="0"/>
                <a:cs typeface="Times New Roman" panose="02020603050405020304" pitchFamily="18" charset="0"/>
              </a:rPr>
              <a:t>un backwards</a:t>
            </a:r>
          </a:p>
          <a:p>
            <a:pPr marL="0" indent="0">
              <a:buNone/>
            </a:pPr>
            <a:r>
              <a:rPr lang="en-US" sz="2800" b="1" dirty="0">
                <a:latin typeface="Times New Roman" panose="02020603050405020304" pitchFamily="18" charset="0"/>
                <a:cs typeface="Times New Roman" panose="02020603050405020304" pitchFamily="18" charset="0"/>
              </a:rPr>
              <a:t>d</a:t>
            </a:r>
            <a:r>
              <a:rPr lang="en-US" sz="2800" b="1" dirty="0" smtClean="0">
                <a:latin typeface="Times New Roman" panose="02020603050405020304" pitchFamily="18" charset="0"/>
                <a:cs typeface="Times New Roman" panose="02020603050405020304" pitchFamily="18" charset="0"/>
              </a:rPr>
              <a:t>rink milk/water</a:t>
            </a:r>
          </a:p>
          <a:p>
            <a:pPr marL="0" indent="0">
              <a:buNone/>
            </a:pPr>
            <a:r>
              <a:rPr lang="en-US" sz="2800" b="1" dirty="0">
                <a:latin typeface="Times New Roman" panose="02020603050405020304" pitchFamily="18" charset="0"/>
                <a:cs typeface="Times New Roman" panose="02020603050405020304" pitchFamily="18" charset="0"/>
              </a:rPr>
              <a:t>s</a:t>
            </a:r>
            <a:r>
              <a:rPr lang="en-US" sz="2800" b="1" dirty="0" smtClean="0">
                <a:latin typeface="Times New Roman" panose="02020603050405020304" pitchFamily="18" charset="0"/>
                <a:cs typeface="Times New Roman" panose="02020603050405020304" pitchFamily="18" charset="0"/>
              </a:rPr>
              <a:t>ing a song</a:t>
            </a:r>
          </a:p>
          <a:p>
            <a:pPr marL="0" indent="0">
              <a:buNone/>
            </a:pPr>
            <a:r>
              <a:rPr lang="en-US" sz="2800" b="1" dirty="0">
                <a:latin typeface="Times New Roman" panose="02020603050405020304" pitchFamily="18" charset="0"/>
                <a:cs typeface="Times New Roman" panose="02020603050405020304" pitchFamily="18" charset="0"/>
              </a:rPr>
              <a:t>d</a:t>
            </a:r>
            <a:r>
              <a:rPr lang="en-US" sz="2800" b="1" dirty="0" smtClean="0">
                <a:latin typeface="Times New Roman" panose="02020603050405020304" pitchFamily="18" charset="0"/>
                <a:cs typeface="Times New Roman" panose="02020603050405020304" pitchFamily="18" charset="0"/>
              </a:rPr>
              <a:t>ance</a:t>
            </a:r>
          </a:p>
          <a:p>
            <a:pPr marL="0" indent="0">
              <a:buNone/>
            </a:pPr>
            <a:r>
              <a:rPr lang="en-US" sz="2800" b="1" dirty="0">
                <a:latin typeface="Times New Roman" panose="02020603050405020304" pitchFamily="18" charset="0"/>
                <a:cs typeface="Times New Roman" panose="02020603050405020304" pitchFamily="18" charset="0"/>
              </a:rPr>
              <a:t>c</a:t>
            </a:r>
            <a:r>
              <a:rPr lang="en-US" sz="2800" b="1" dirty="0" smtClean="0">
                <a:latin typeface="Times New Roman" panose="02020603050405020304" pitchFamily="18" charset="0"/>
                <a:cs typeface="Times New Roman" panose="02020603050405020304" pitchFamily="18" charset="0"/>
              </a:rPr>
              <a:t>limb trees</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349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74638"/>
            <a:ext cx="8363272" cy="778098"/>
          </a:xfrm>
        </p:spPr>
        <p:txBody>
          <a:bodyPr/>
          <a:lstStyle/>
          <a:p>
            <a:pPr algn="l"/>
            <a:r>
              <a:rPr lang="en-US" b="1" dirty="0" smtClean="0">
                <a:solidFill>
                  <a:srgbClr val="C00000"/>
                </a:solidFill>
                <a:latin typeface="Times New Roman" panose="02020603050405020304" pitchFamily="18" charset="0"/>
                <a:cs typeface="Times New Roman" panose="02020603050405020304" pitchFamily="18" charset="0"/>
              </a:rPr>
              <a:t>     Let`s play!</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457200" y="1124744"/>
            <a:ext cx="4040188" cy="5631195"/>
          </a:xfrm>
        </p:spPr>
        <p:txBody>
          <a:bodyPr>
            <a:normAutofit lnSpcReduction="10000"/>
          </a:bodyPr>
          <a:lstStyle/>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I </a:t>
            </a:r>
            <a:r>
              <a:rPr lang="en-US" sz="2800" b="1" dirty="0" smtClean="0">
                <a:latin typeface="Times New Roman" panose="02020603050405020304" pitchFamily="18" charset="0"/>
                <a:cs typeface="Times New Roman" panose="02020603050405020304" pitchFamily="18" charset="0"/>
              </a:rPr>
              <a:t>am ____-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She</a:t>
            </a:r>
            <a:r>
              <a:rPr lang="en-US" sz="2800" b="1" dirty="0" smtClean="0">
                <a:latin typeface="Times New Roman" panose="02020603050405020304" pitchFamily="18" charset="0"/>
                <a:cs typeface="Times New Roman" panose="02020603050405020304" pitchFamily="18" charset="0"/>
              </a:rPr>
              <a:t> is ___-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He</a:t>
            </a:r>
            <a:r>
              <a:rPr lang="en-US" sz="2800" b="1" dirty="0" smtClean="0">
                <a:latin typeface="Times New Roman" panose="02020603050405020304" pitchFamily="18" charset="0"/>
                <a:cs typeface="Times New Roman" panose="02020603050405020304" pitchFamily="18" charset="0"/>
              </a:rPr>
              <a:t> is ____-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It</a:t>
            </a:r>
            <a:r>
              <a:rPr lang="en-US" sz="2800" b="1" dirty="0" smtClean="0">
                <a:latin typeface="Times New Roman" panose="02020603050405020304" pitchFamily="18" charset="0"/>
                <a:cs typeface="Times New Roman" panose="02020603050405020304" pitchFamily="18" charset="0"/>
              </a:rPr>
              <a:t> Is _____-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   </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We </a:t>
            </a:r>
            <a:r>
              <a:rPr lang="en-US" sz="2800" b="1" dirty="0" smtClean="0">
                <a:latin typeface="Times New Roman" panose="02020603050405020304" pitchFamily="18" charset="0"/>
                <a:cs typeface="Times New Roman" panose="02020603050405020304" pitchFamily="18" charset="0"/>
              </a:rPr>
              <a:t>are 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They</a:t>
            </a:r>
            <a:r>
              <a:rPr lang="en-US" sz="2800" b="1" dirty="0" smtClean="0">
                <a:latin typeface="Times New Roman" panose="02020603050405020304" pitchFamily="18" charset="0"/>
                <a:cs typeface="Times New Roman" panose="02020603050405020304" pitchFamily="18" charset="0"/>
              </a:rPr>
              <a:t> are 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You</a:t>
            </a:r>
            <a:r>
              <a:rPr lang="en-US" sz="2800" b="1" dirty="0" smtClean="0">
                <a:latin typeface="Times New Roman" panose="02020603050405020304" pitchFamily="18" charset="0"/>
                <a:cs typeface="Times New Roman" panose="02020603050405020304" pitchFamily="18" charset="0"/>
              </a:rPr>
              <a:t> are ___-</a:t>
            </a:r>
            <a:r>
              <a:rPr lang="en-US" sz="2800" b="1" dirty="0" err="1" smtClean="0">
                <a:latin typeface="Times New Roman" panose="02020603050405020304" pitchFamily="18" charset="0"/>
                <a:cs typeface="Times New Roman" panose="02020603050405020304" pitchFamily="18" charset="0"/>
              </a:rPr>
              <a:t>ing</a:t>
            </a:r>
            <a:r>
              <a:rPr lang="en-US" sz="2800" b="1" dirty="0" smtClean="0">
                <a:latin typeface="Times New Roman" panose="02020603050405020304" pitchFamily="18" charset="0"/>
                <a:cs typeface="Times New Roman" panose="02020603050405020304" pitchFamily="18" charset="0"/>
              </a:rPr>
              <a:t> now.</a:t>
            </a:r>
          </a:p>
          <a:p>
            <a:pPr marL="0" indent="0">
              <a:buNone/>
            </a:pPr>
            <a:endParaRPr lang="en-US" sz="2800" b="1" dirty="0" smtClean="0">
              <a:solidFill>
                <a:srgbClr val="C00000"/>
              </a:solidFill>
              <a:latin typeface="Times New Roman" panose="02020603050405020304" pitchFamily="18" charset="0"/>
              <a:cs typeface="Times New Roman" panose="02020603050405020304" pitchFamily="18" charset="0"/>
            </a:endParaRP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-He `s not ____-</a:t>
            </a:r>
            <a:r>
              <a:rPr lang="en-US" sz="2800" b="1" dirty="0" err="1" smtClean="0">
                <a:solidFill>
                  <a:srgbClr val="C00000"/>
                </a:solidFill>
                <a:latin typeface="Times New Roman" panose="02020603050405020304" pitchFamily="18" charset="0"/>
                <a:cs typeface="Times New Roman" panose="02020603050405020304" pitchFamily="18" charset="0"/>
              </a:rPr>
              <a:t>ing</a:t>
            </a:r>
            <a:r>
              <a:rPr lang="en-US" sz="2800" b="1" dirty="0" smtClean="0">
                <a:solidFill>
                  <a:srgbClr val="C00000"/>
                </a:solidFill>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 I`m not ___-</a:t>
            </a:r>
            <a:r>
              <a:rPr lang="en-US" sz="2800" b="1" dirty="0" err="1" smtClean="0">
                <a:solidFill>
                  <a:srgbClr val="C00000"/>
                </a:solidFill>
                <a:latin typeface="Times New Roman" panose="02020603050405020304" pitchFamily="18" charset="0"/>
                <a:cs typeface="Times New Roman" panose="02020603050405020304" pitchFamily="18" charset="0"/>
              </a:rPr>
              <a:t>ing</a:t>
            </a:r>
            <a:r>
              <a:rPr lang="en-US" sz="2800" b="1" dirty="0" smtClean="0">
                <a:solidFill>
                  <a:srgbClr val="C00000"/>
                </a:solidFill>
                <a:latin typeface="Times New Roman" panose="02020603050405020304" pitchFamily="18" charset="0"/>
                <a:cs typeface="Times New Roman" panose="02020603050405020304" pitchFamily="18" charset="0"/>
              </a:rPr>
              <a:t> now.</a:t>
            </a:r>
          </a:p>
          <a:p>
            <a:pPr marL="0" indent="0">
              <a:buNone/>
            </a:pPr>
            <a:r>
              <a:rPr lang="en-US" sz="2800" b="1" dirty="0" smtClean="0">
                <a:solidFill>
                  <a:srgbClr val="C00000"/>
                </a:solidFill>
                <a:latin typeface="Times New Roman" panose="02020603050405020304" pitchFamily="18" charset="0"/>
                <a:cs typeface="Times New Roman" panose="02020603050405020304" pitchFamily="18" charset="0"/>
              </a:rPr>
              <a:t>? Are you ___-</a:t>
            </a:r>
            <a:r>
              <a:rPr lang="en-US" sz="2800" b="1" dirty="0" err="1" smtClean="0">
                <a:solidFill>
                  <a:srgbClr val="C00000"/>
                </a:solidFill>
                <a:latin typeface="Times New Roman" panose="02020603050405020304" pitchFamily="18" charset="0"/>
                <a:cs typeface="Times New Roman" panose="02020603050405020304" pitchFamily="18" charset="0"/>
              </a:rPr>
              <a:t>ing</a:t>
            </a:r>
            <a:r>
              <a:rPr lang="en-US" sz="2800" b="1" dirty="0" smtClean="0">
                <a:solidFill>
                  <a:srgbClr val="C00000"/>
                </a:solidFill>
                <a:latin typeface="Times New Roman" panose="02020603050405020304" pitchFamily="18" charset="0"/>
                <a:cs typeface="Times New Roman" panose="02020603050405020304" pitchFamily="18" charset="0"/>
              </a:rPr>
              <a:t> now?</a:t>
            </a:r>
          </a:p>
          <a:p>
            <a:pPr marL="0" indent="0">
              <a:buNone/>
            </a:pPr>
            <a:endParaRPr lang="en-US" dirty="0" smtClean="0"/>
          </a:p>
          <a:p>
            <a:pPr marL="0" indent="0">
              <a:buNone/>
            </a:pPr>
            <a:endParaRPr lang="en-US" dirty="0" smtClean="0">
              <a:solidFill>
                <a:srgbClr val="FF0000"/>
              </a:solidFill>
            </a:endParaRPr>
          </a:p>
          <a:p>
            <a:pPr marL="0" indent="0">
              <a:buNone/>
            </a:pPr>
            <a:endParaRPr lang="ru-RU" dirty="0"/>
          </a:p>
        </p:txBody>
      </p:sp>
      <p:sp>
        <p:nvSpPr>
          <p:cNvPr id="9" name="Объект 8"/>
          <p:cNvSpPr>
            <a:spLocks noGrp="1"/>
          </p:cNvSpPr>
          <p:nvPr>
            <p:ph sz="quarter" idx="4"/>
          </p:nvPr>
        </p:nvSpPr>
        <p:spPr>
          <a:xfrm>
            <a:off x="4645025" y="332656"/>
            <a:ext cx="4041775" cy="6192688"/>
          </a:xfrm>
        </p:spPr>
        <p:txBody>
          <a:bodyPr>
            <a:noAutofit/>
          </a:bodyPr>
          <a:lstStyle/>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run</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sleep</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watch cartoons </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play computer games</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eat fish/meat/cheese</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speak English</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swim underwater</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run backwards</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drink milk/water</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sing a song</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dance</a:t>
            </a:r>
          </a:p>
          <a:p>
            <a:pPr marL="0" lvl="0" indent="0">
              <a:buClr>
                <a:srgbClr val="759AA5">
                  <a:lumMod val="60000"/>
                  <a:lumOff val="40000"/>
                </a:srgbClr>
              </a:buClr>
              <a:buNone/>
            </a:pPr>
            <a:r>
              <a:rPr lang="en-US" sz="2800" b="1" dirty="0">
                <a:solidFill>
                  <a:srgbClr val="DFE6D0"/>
                </a:solidFill>
                <a:latin typeface="Times New Roman" panose="02020603050405020304" pitchFamily="18" charset="0"/>
                <a:cs typeface="Times New Roman" panose="02020603050405020304" pitchFamily="18" charset="0"/>
              </a:rPr>
              <a:t>climb trees</a:t>
            </a:r>
            <a:endParaRPr lang="ru-RU" sz="2800" b="1" dirty="0">
              <a:solidFill>
                <a:srgbClr val="DFE6D0"/>
              </a:solidFill>
              <a:latin typeface="Times New Roman" panose="02020603050405020304" pitchFamily="18" charset="0"/>
              <a:cs typeface="Times New Roman" panose="02020603050405020304" pitchFamily="18" charset="0"/>
            </a:endParaRPr>
          </a:p>
          <a:p>
            <a:pPr marL="0" indent="0">
              <a:buNone/>
            </a:pP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6135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замок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4075" y="549275"/>
            <a:ext cx="7435850" cy="5576888"/>
          </a:xfrm>
        </p:spPr>
      </p:pic>
    </p:spTree>
    <p:extLst>
      <p:ext uri="{BB962C8B-B14F-4D97-AF65-F5344CB8AC3E}">
        <p14:creationId xmlns:p14="http://schemas.microsoft.com/office/powerpoint/2010/main" val="229542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Home task</a:t>
            </a:r>
            <a:endParaRPr lang="ru-RU" dirty="0"/>
          </a:p>
        </p:txBody>
      </p:sp>
      <p:sp>
        <p:nvSpPr>
          <p:cNvPr id="3" name="Объект 2"/>
          <p:cNvSpPr>
            <a:spLocks noGrp="1"/>
          </p:cNvSpPr>
          <p:nvPr>
            <p:ph idx="1"/>
          </p:nvPr>
        </p:nvSpPr>
        <p:spPr/>
        <p:txBody>
          <a:bodyPr>
            <a:normAutofit/>
          </a:bodyPr>
          <a:lstStyle/>
          <a:p>
            <a:pPr marL="0" indent="0">
              <a:buNone/>
            </a:pPr>
            <a:r>
              <a:rPr lang="en-US" sz="4000" dirty="0" smtClean="0"/>
              <a:t>To make up magical phrases to wake you up in the morning</a:t>
            </a:r>
            <a:endParaRPr lang="ru-RU" sz="4000" dirty="0"/>
          </a:p>
        </p:txBody>
      </p:sp>
    </p:spTree>
    <p:extLst>
      <p:ext uri="{BB962C8B-B14F-4D97-AF65-F5344CB8AC3E}">
        <p14:creationId xmlns:p14="http://schemas.microsoft.com/office/powerpoint/2010/main" val="2108367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solidFill>
                  <a:schemeClr val="tx1"/>
                </a:solidFill>
              </a:rPr>
              <a:t>Now I can…</a:t>
            </a:r>
            <a:endParaRPr lang="ru-RU" sz="4000" dirty="0">
              <a:solidFill>
                <a:schemeClr val="tx1"/>
              </a:solidFill>
            </a:endParaRPr>
          </a:p>
        </p:txBody>
      </p:sp>
      <p:sp>
        <p:nvSpPr>
          <p:cNvPr id="3" name="Объект 2"/>
          <p:cNvSpPr>
            <a:spLocks noGrp="1"/>
          </p:cNvSpPr>
          <p:nvPr>
            <p:ph idx="1"/>
          </p:nvPr>
        </p:nvSpPr>
        <p:spPr/>
        <p:txBody>
          <a:bodyPr/>
          <a:lstStyle/>
          <a:p>
            <a:pPr marL="0" indent="0">
              <a:buNone/>
            </a:pPr>
            <a:r>
              <a:rPr lang="en-US" sz="5400" dirty="0" smtClean="0">
                <a:latin typeface="Times New Roman" panose="02020603050405020304" pitchFamily="18" charset="0"/>
                <a:cs typeface="Times New Roman" panose="02020603050405020304" pitchFamily="18" charset="0"/>
              </a:rPr>
              <a:t>1</a:t>
            </a:r>
            <a:r>
              <a:rPr lang="ru-RU" sz="5400" dirty="0" smtClean="0">
                <a:latin typeface="Times New Roman" panose="02020603050405020304" pitchFamily="18" charset="0"/>
                <a:cs typeface="Times New Roman" panose="02020603050405020304" pitchFamily="18" charset="0"/>
              </a:rPr>
              <a:t>?</a:t>
            </a:r>
          </a:p>
          <a:p>
            <a:pPr marL="0" indent="0">
              <a:buNone/>
            </a:pPr>
            <a:r>
              <a:rPr lang="ru-RU" sz="5400" dirty="0" smtClean="0">
                <a:latin typeface="Times New Roman" panose="02020603050405020304" pitchFamily="18" charset="0"/>
                <a:cs typeface="Times New Roman" panose="02020603050405020304" pitchFamily="18" charset="0"/>
              </a:rPr>
              <a:t>2?</a:t>
            </a:r>
          </a:p>
          <a:p>
            <a:pPr marL="0" indent="0">
              <a:buNone/>
            </a:pPr>
            <a:r>
              <a:rPr lang="ru-RU" sz="5400" dirty="0" smtClean="0">
                <a:latin typeface="Times New Roman" panose="02020603050405020304" pitchFamily="18" charset="0"/>
                <a:cs typeface="Times New Roman" panose="02020603050405020304" pitchFamily="18" charset="0"/>
              </a:rPr>
              <a:t>3?</a:t>
            </a:r>
          </a:p>
          <a:p>
            <a:pPr marL="0" indent="0">
              <a:buNone/>
            </a:pPr>
            <a:endParaRPr lang="ru-RU" dirty="0"/>
          </a:p>
          <a:p>
            <a:pPr marL="0" indent="0" algn="ctr">
              <a:buNone/>
            </a:pPr>
            <a:r>
              <a:rPr lang="en-US" sz="4000" b="1" dirty="0" smtClean="0"/>
              <a:t>The lesson is over!</a:t>
            </a:r>
            <a:endParaRPr lang="ru-RU" sz="4000" b="1" dirty="0" smtClean="0"/>
          </a:p>
          <a:p>
            <a:pPr marL="0" indent="0">
              <a:buNone/>
            </a:pPr>
            <a:endParaRPr lang="ru-RU" dirty="0"/>
          </a:p>
          <a:p>
            <a:pPr marL="0" indent="0">
              <a:buNone/>
            </a:pPr>
            <a:endParaRPr lang="ru-RU" dirty="0"/>
          </a:p>
        </p:txBody>
      </p:sp>
    </p:spTree>
    <p:extLst>
      <p:ext uri="{BB962C8B-B14F-4D97-AF65-F5344CB8AC3E}">
        <p14:creationId xmlns:p14="http://schemas.microsoft.com/office/powerpoint/2010/main" val="3523730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5576" y="1988840"/>
            <a:ext cx="7628299" cy="1894160"/>
          </a:xfrm>
        </p:spPr>
      </p:pic>
      <p:pic>
        <p:nvPicPr>
          <p:cNvPr id="5" name="звонок скайпа=) - Без названи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3489" y="6021288"/>
            <a:ext cx="609600" cy="609600"/>
          </a:xfrm>
          <a:prstGeom prst="rect">
            <a:avLst/>
          </a:prstGeom>
        </p:spPr>
      </p:pic>
    </p:spTree>
    <p:extLst>
      <p:ext uri="{BB962C8B-B14F-4D97-AF65-F5344CB8AC3E}">
        <p14:creationId xmlns:p14="http://schemas.microsoft.com/office/powerpoint/2010/main" val="3316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068960"/>
            <a:ext cx="8229600" cy="3528392"/>
          </a:xfrm>
        </p:spPr>
        <p:txBody>
          <a:bodyPr>
            <a:normAutofit fontScale="90000"/>
          </a:bodyPr>
          <a:lstStyle/>
          <a:p>
            <a:pPr algn="just"/>
            <a:r>
              <a:rPr lang="en-US" dirty="0" smtClean="0"/>
              <a:t>Hello, </a:t>
            </a:r>
            <a:r>
              <a:rPr lang="en-US" dirty="0"/>
              <a:t>m</a:t>
            </a:r>
            <a:r>
              <a:rPr lang="en-US" dirty="0" smtClean="0"/>
              <a:t>y dear boys and girls! I have a big problem! I`m at home: in my castle. Something is happening here. All of my pets are sleeping now! They usually play, sing and dance, but now my cat is sleeping, my dog is sleeping and my mice are sleeping too! I can`t wake them up! Can you write magical words to wake them up? Please, help me!</a:t>
            </a:r>
            <a:endParaRPr lang="ru-RU" dirty="0"/>
          </a:p>
        </p:txBody>
      </p:sp>
      <p:pic>
        <p:nvPicPr>
          <p:cNvPr id="4" name="Объект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23728" y="188641"/>
            <a:ext cx="4648200" cy="2088232"/>
          </a:xfrm>
        </p:spPr>
      </p:pic>
      <p:pic>
        <p:nvPicPr>
          <p:cNvPr id="5" name="скайп-голос.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6021288"/>
            <a:ext cx="609600" cy="609600"/>
          </a:xfrm>
          <a:prstGeom prst="rect">
            <a:avLst/>
          </a:prstGeom>
        </p:spPr>
      </p:pic>
    </p:spTree>
    <p:extLst>
      <p:ext uri="{BB962C8B-B14F-4D97-AF65-F5344CB8AC3E}">
        <p14:creationId xmlns:p14="http://schemas.microsoft.com/office/powerpoint/2010/main" val="21020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000" dirty="0" smtClean="0">
                <a:latin typeface="Times New Roman" panose="02020603050405020304" pitchFamily="18" charset="0"/>
                <a:cs typeface="Times New Roman" panose="02020603050405020304" pitchFamily="18" charset="0"/>
              </a:rPr>
              <a:t>In Cinderella`s castle</a:t>
            </a:r>
            <a:endParaRPr lang="ru-RU" sz="4000" dirty="0">
              <a:latin typeface="Times New Roman" panose="02020603050405020304" pitchFamily="18" charset="0"/>
              <a:cs typeface="Times New Roman" panose="02020603050405020304" pitchFamily="18" charset="0"/>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1700808"/>
            <a:ext cx="4092190" cy="4752528"/>
          </a:xfrm>
        </p:spPr>
      </p:pic>
      <p:sp>
        <p:nvSpPr>
          <p:cNvPr id="7" name="Заголовок 1"/>
          <p:cNvSpPr txBox="1">
            <a:spLocks/>
          </p:cNvSpPr>
          <p:nvPr/>
        </p:nvSpPr>
        <p:spPr>
          <a:xfrm>
            <a:off x="323528" y="1628800"/>
            <a:ext cx="4104456" cy="3960440"/>
          </a:xfrm>
          <a:prstGeom prst="rect">
            <a:avLst/>
          </a:prstGeom>
        </p:spPr>
        <p:txBody>
          <a:bodyPr vert="horz" lIns="91440" tIns="45720" rIns="91440" bIns="45720" rtlCol="0" anchor="b">
            <a:normAutofit fontScale="85000" lnSpcReduction="1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pPr algn="just"/>
            <a:r>
              <a:rPr lang="en-US" sz="4000" dirty="0" smtClean="0">
                <a:latin typeface="Times New Roman" panose="02020603050405020304" pitchFamily="18" charset="0"/>
                <a:cs typeface="Times New Roman" panose="02020603050405020304" pitchFamily="18" charset="0"/>
              </a:rPr>
              <a:t>1)The Present Simple and the Present </a:t>
            </a:r>
            <a:r>
              <a:rPr lang="en-US" sz="4000" dirty="0">
                <a:latin typeface="Times New Roman" panose="02020603050405020304" pitchFamily="18" charset="0"/>
                <a:cs typeface="Times New Roman" panose="02020603050405020304" pitchFamily="18" charset="0"/>
              </a:rPr>
              <a:t>C</a:t>
            </a:r>
            <a:r>
              <a:rPr lang="en-US" sz="4000" dirty="0" smtClean="0">
                <a:latin typeface="Times New Roman" panose="02020603050405020304" pitchFamily="18" charset="0"/>
                <a:cs typeface="Times New Roman" panose="02020603050405020304" pitchFamily="18" charset="0"/>
              </a:rPr>
              <a:t>ontinuous;</a:t>
            </a:r>
          </a:p>
          <a:p>
            <a:pPr algn="just"/>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2)Daily activities;</a:t>
            </a:r>
          </a:p>
          <a:p>
            <a:pPr algn="just"/>
            <a:r>
              <a:rPr lang="en-US" sz="4000" dirty="0" smtClean="0">
                <a:latin typeface="Times New Roman" panose="02020603050405020304" pitchFamily="18" charset="0"/>
                <a:cs typeface="Times New Roman" panose="02020603050405020304" pitchFamily="18" charset="0"/>
              </a:rPr>
              <a:t> </a:t>
            </a:r>
          </a:p>
          <a:p>
            <a:pPr algn="just"/>
            <a:r>
              <a:rPr lang="en-US" sz="4000" dirty="0" smtClean="0">
                <a:latin typeface="Times New Roman" panose="02020603050405020304" pitchFamily="18" charset="0"/>
                <a:cs typeface="Times New Roman" panose="02020603050405020304" pitchFamily="18" charset="0"/>
              </a:rPr>
              <a:t>3)Writing phrases, words.</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9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замок.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49325" y="692150"/>
            <a:ext cx="7245350" cy="5434013"/>
          </a:xfrm>
        </p:spPr>
      </p:pic>
    </p:spTree>
    <p:extLst>
      <p:ext uri="{BB962C8B-B14F-4D97-AF65-F5344CB8AC3E}">
        <p14:creationId xmlns:p14="http://schemas.microsoft.com/office/powerpoint/2010/main" val="3508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Open your book!</a:t>
            </a:r>
            <a:endParaRPr lang="ru-RU" dirty="0"/>
          </a:p>
        </p:txBody>
      </p:sp>
      <p:sp>
        <p:nvSpPr>
          <p:cNvPr id="3" name="Объект 2"/>
          <p:cNvSpPr>
            <a:spLocks noGrp="1"/>
          </p:cNvSpPr>
          <p:nvPr>
            <p:ph idx="1"/>
          </p:nvPr>
        </p:nvSpPr>
        <p:spPr/>
        <p:txBody>
          <a:bodyPr>
            <a:normAutofit/>
          </a:bodyPr>
          <a:lstStyle/>
          <a:p>
            <a:pPr marL="0" indent="0" algn="ctr">
              <a:buNone/>
            </a:pPr>
            <a:r>
              <a:rPr lang="en-US" sz="4000" dirty="0" smtClean="0"/>
              <a:t>p. 27 ex.12</a:t>
            </a:r>
            <a:endParaRPr lang="ru-RU" sz="4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2996952"/>
            <a:ext cx="3888432" cy="3273574"/>
          </a:xfrm>
          <a:prstGeom prst="rect">
            <a:avLst/>
          </a:prstGeom>
        </p:spPr>
      </p:pic>
    </p:spTree>
    <p:extLst>
      <p:ext uri="{BB962C8B-B14F-4D97-AF65-F5344CB8AC3E}">
        <p14:creationId xmlns:p14="http://schemas.microsoft.com/office/powerpoint/2010/main" val="3096717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b="1" dirty="0" smtClean="0">
                <a:solidFill>
                  <a:schemeClr val="tx1"/>
                </a:solidFill>
              </a:rPr>
              <a:t>Our activities: usually and now</a:t>
            </a:r>
            <a:endParaRPr lang="ru-RU" b="1" dirty="0">
              <a:solidFill>
                <a:schemeClr val="tx1"/>
              </a:solidFill>
            </a:endParaRPr>
          </a:p>
        </p:txBody>
      </p:sp>
      <p:sp>
        <p:nvSpPr>
          <p:cNvPr id="3" name="Текст 2"/>
          <p:cNvSpPr>
            <a:spLocks noGrp="1"/>
          </p:cNvSpPr>
          <p:nvPr>
            <p:ph type="body" idx="1"/>
          </p:nvPr>
        </p:nvSpPr>
        <p:spPr/>
        <p:txBody>
          <a:bodyPr>
            <a:normAutofit/>
          </a:bodyPr>
          <a:lstStyle/>
          <a:p>
            <a:pPr algn="ctr"/>
            <a:r>
              <a:rPr lang="en-US" dirty="0" smtClean="0">
                <a:solidFill>
                  <a:schemeClr val="tx1"/>
                </a:solidFill>
              </a:rPr>
              <a:t>The Present Simple</a:t>
            </a:r>
            <a:endParaRPr lang="ru-RU" dirty="0">
              <a:solidFill>
                <a:schemeClr val="tx1"/>
              </a:solidFill>
            </a:endParaRPr>
          </a:p>
        </p:txBody>
      </p:sp>
      <p:sp>
        <p:nvSpPr>
          <p:cNvPr id="4" name="Объект 3"/>
          <p:cNvSpPr>
            <a:spLocks noGrp="1"/>
          </p:cNvSpPr>
          <p:nvPr>
            <p:ph sz="half" idx="2"/>
          </p:nvPr>
        </p:nvSpPr>
        <p:spPr/>
        <p:txBody>
          <a:bodyPr>
            <a:normAutofit/>
          </a:bodyPr>
          <a:lstStyle/>
          <a:p>
            <a:pPr marL="0" indent="0">
              <a:buNone/>
            </a:pPr>
            <a:r>
              <a:rPr lang="en-US" sz="3600" dirty="0" smtClean="0"/>
              <a:t>Usually</a:t>
            </a:r>
          </a:p>
          <a:p>
            <a:pPr marL="0" indent="0">
              <a:buNone/>
            </a:pPr>
            <a:r>
              <a:rPr lang="en-US" sz="3600" dirty="0" smtClean="0"/>
              <a:t>Always</a:t>
            </a:r>
          </a:p>
          <a:p>
            <a:pPr marL="0" indent="0">
              <a:buNone/>
            </a:pPr>
            <a:r>
              <a:rPr lang="en-US" sz="3600" dirty="0" smtClean="0"/>
              <a:t>Often</a:t>
            </a:r>
          </a:p>
          <a:p>
            <a:pPr marL="0" indent="0">
              <a:buNone/>
            </a:pPr>
            <a:r>
              <a:rPr lang="en-US" sz="3600" dirty="0" smtClean="0"/>
              <a:t>-s/-</a:t>
            </a:r>
            <a:r>
              <a:rPr lang="en-US" sz="3600" dirty="0" err="1" smtClean="0"/>
              <a:t>es</a:t>
            </a:r>
            <a:endParaRPr lang="en-US" sz="3600" dirty="0" smtClean="0"/>
          </a:p>
          <a:p>
            <a:pPr marL="0" indent="0">
              <a:buNone/>
            </a:pPr>
            <a:r>
              <a:rPr lang="en-US" sz="3600" dirty="0" smtClean="0"/>
              <a:t>DO</a:t>
            </a:r>
          </a:p>
          <a:p>
            <a:pPr marL="0" indent="0">
              <a:buNone/>
            </a:pPr>
            <a:r>
              <a:rPr lang="en-US" sz="3600" dirty="0" smtClean="0"/>
              <a:t>DOES</a:t>
            </a:r>
          </a:p>
          <a:p>
            <a:pPr marL="0" indent="0">
              <a:buNone/>
            </a:pPr>
            <a:endParaRPr lang="ru-RU" dirty="0"/>
          </a:p>
        </p:txBody>
      </p:sp>
      <p:sp>
        <p:nvSpPr>
          <p:cNvPr id="5" name="Текст 4"/>
          <p:cNvSpPr>
            <a:spLocks noGrp="1"/>
          </p:cNvSpPr>
          <p:nvPr>
            <p:ph type="body" sz="quarter" idx="3"/>
          </p:nvPr>
        </p:nvSpPr>
        <p:spPr/>
        <p:txBody>
          <a:bodyPr>
            <a:normAutofit/>
          </a:bodyPr>
          <a:lstStyle/>
          <a:p>
            <a:pPr algn="ctr"/>
            <a:r>
              <a:rPr lang="en-US" dirty="0" smtClean="0">
                <a:solidFill>
                  <a:schemeClr val="tx1"/>
                </a:solidFill>
              </a:rPr>
              <a:t>The Present Continuous</a:t>
            </a:r>
            <a:endParaRPr lang="ru-RU" dirty="0">
              <a:solidFill>
                <a:schemeClr val="tx1"/>
              </a:solidFill>
            </a:endParaRPr>
          </a:p>
        </p:txBody>
      </p:sp>
      <p:sp>
        <p:nvSpPr>
          <p:cNvPr id="6" name="Объект 5"/>
          <p:cNvSpPr>
            <a:spLocks noGrp="1"/>
          </p:cNvSpPr>
          <p:nvPr>
            <p:ph sz="quarter" idx="4"/>
          </p:nvPr>
        </p:nvSpPr>
        <p:spPr/>
        <p:txBody>
          <a:bodyPr>
            <a:normAutofit/>
          </a:bodyPr>
          <a:lstStyle/>
          <a:p>
            <a:pPr marL="0" indent="0">
              <a:buNone/>
            </a:pPr>
            <a:r>
              <a:rPr lang="en-US" sz="3600" dirty="0" smtClean="0"/>
              <a:t>Now</a:t>
            </a:r>
          </a:p>
          <a:p>
            <a:pPr marL="0" indent="0">
              <a:buNone/>
            </a:pPr>
            <a:r>
              <a:rPr lang="en-US" sz="3600" dirty="0" smtClean="0"/>
              <a:t>At the moment</a:t>
            </a:r>
          </a:p>
          <a:p>
            <a:pPr marL="0" indent="0">
              <a:buNone/>
            </a:pPr>
            <a:r>
              <a:rPr lang="en-US" sz="3600" dirty="0" smtClean="0"/>
              <a:t>Today</a:t>
            </a:r>
          </a:p>
          <a:p>
            <a:pPr marL="0" indent="0">
              <a:buNone/>
            </a:pPr>
            <a:r>
              <a:rPr lang="en-US" sz="3600" dirty="0" smtClean="0"/>
              <a:t>Am, Is, Are</a:t>
            </a:r>
          </a:p>
          <a:p>
            <a:pPr marL="0" indent="0">
              <a:buNone/>
            </a:pPr>
            <a:r>
              <a:rPr lang="en-US" sz="3600" dirty="0" smtClean="0"/>
              <a:t>-</a:t>
            </a:r>
            <a:r>
              <a:rPr lang="en-US" sz="3600" dirty="0" err="1" smtClean="0"/>
              <a:t>ing</a:t>
            </a:r>
            <a:endParaRPr lang="ru-RU" sz="3600" dirty="0"/>
          </a:p>
        </p:txBody>
      </p:sp>
    </p:spTree>
    <p:extLst>
      <p:ext uri="{BB962C8B-B14F-4D97-AF65-F5344CB8AC3E}">
        <p14:creationId xmlns:p14="http://schemas.microsoft.com/office/powerpoint/2010/main" val="1889053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692696"/>
            <a:ext cx="4040188" cy="639762"/>
          </a:xfrm>
        </p:spPr>
        <p:txBody>
          <a:bodyPr>
            <a:normAutofit/>
          </a:bodyPr>
          <a:lstStyle/>
          <a:p>
            <a:pPr algn="ctr"/>
            <a:r>
              <a:rPr lang="en-US" dirty="0" smtClean="0">
                <a:solidFill>
                  <a:schemeClr val="tx1"/>
                </a:solidFill>
              </a:rPr>
              <a:t>The Present Simple</a:t>
            </a:r>
            <a:endParaRPr lang="ru-RU" dirty="0">
              <a:solidFill>
                <a:schemeClr val="tx1"/>
              </a:solidFill>
            </a:endParaRPr>
          </a:p>
        </p:txBody>
      </p:sp>
      <p:sp>
        <p:nvSpPr>
          <p:cNvPr id="4" name="Объект 3"/>
          <p:cNvSpPr>
            <a:spLocks noGrp="1"/>
          </p:cNvSpPr>
          <p:nvPr>
            <p:ph sz="half" idx="2"/>
          </p:nvPr>
        </p:nvSpPr>
        <p:spPr>
          <a:xfrm>
            <a:off x="457200" y="1556792"/>
            <a:ext cx="4040188" cy="4569371"/>
          </a:xfrm>
        </p:spPr>
        <p:txBody>
          <a:bodyPr>
            <a:normAutofit lnSpcReduction="10000"/>
          </a:bodyPr>
          <a:lstStyle/>
          <a:p>
            <a:pPr marL="0" indent="0">
              <a:buNone/>
            </a:pPr>
            <a:r>
              <a:rPr lang="en-US" b="1" dirty="0" smtClean="0">
                <a:solidFill>
                  <a:srgbClr val="C00000"/>
                </a:solidFill>
              </a:rPr>
              <a:t>I</a:t>
            </a:r>
            <a:r>
              <a:rPr lang="en-US" b="1" dirty="0" smtClean="0"/>
              <a:t> usually ______</a:t>
            </a:r>
          </a:p>
          <a:p>
            <a:pPr marL="0" indent="0">
              <a:buNone/>
            </a:pPr>
            <a:r>
              <a:rPr lang="en-US" b="1" dirty="0" smtClean="0">
                <a:solidFill>
                  <a:srgbClr val="C00000"/>
                </a:solidFill>
              </a:rPr>
              <a:t>We</a:t>
            </a:r>
            <a:r>
              <a:rPr lang="en-US" b="1" dirty="0" smtClean="0"/>
              <a:t> usually _____</a:t>
            </a:r>
          </a:p>
          <a:p>
            <a:pPr marL="0" indent="0">
              <a:buNone/>
            </a:pPr>
            <a:r>
              <a:rPr lang="en-US" b="1" dirty="0" smtClean="0">
                <a:solidFill>
                  <a:srgbClr val="C00000"/>
                </a:solidFill>
              </a:rPr>
              <a:t>They</a:t>
            </a:r>
            <a:r>
              <a:rPr lang="en-US" b="1" dirty="0" smtClean="0"/>
              <a:t> usually _____</a:t>
            </a:r>
          </a:p>
          <a:p>
            <a:pPr marL="0" indent="0">
              <a:buNone/>
            </a:pPr>
            <a:r>
              <a:rPr lang="en-US" b="1" dirty="0" smtClean="0">
                <a:solidFill>
                  <a:srgbClr val="C00000"/>
                </a:solidFill>
              </a:rPr>
              <a:t>You</a:t>
            </a:r>
            <a:r>
              <a:rPr lang="en-US" b="1" dirty="0" smtClean="0"/>
              <a:t> usually ______</a:t>
            </a:r>
          </a:p>
          <a:p>
            <a:pPr marL="0" indent="0">
              <a:buNone/>
            </a:pPr>
            <a:r>
              <a:rPr lang="en-US" b="1" dirty="0" smtClean="0">
                <a:solidFill>
                  <a:srgbClr val="C00000"/>
                </a:solidFill>
              </a:rPr>
              <a:t>He</a:t>
            </a:r>
            <a:r>
              <a:rPr lang="en-US" b="1" dirty="0" smtClean="0"/>
              <a:t> usually _____-s/-</a:t>
            </a:r>
            <a:r>
              <a:rPr lang="en-US" b="1" dirty="0" err="1" smtClean="0"/>
              <a:t>es</a:t>
            </a:r>
            <a:endParaRPr lang="en-US" b="1" dirty="0" smtClean="0"/>
          </a:p>
          <a:p>
            <a:pPr marL="0" indent="0">
              <a:buNone/>
            </a:pPr>
            <a:r>
              <a:rPr lang="en-US" b="1" dirty="0" smtClean="0">
                <a:solidFill>
                  <a:srgbClr val="C00000"/>
                </a:solidFill>
              </a:rPr>
              <a:t>She </a:t>
            </a:r>
            <a:r>
              <a:rPr lang="en-US" b="1" dirty="0" smtClean="0"/>
              <a:t>usually _____-s/-</a:t>
            </a:r>
            <a:r>
              <a:rPr lang="en-US" b="1" dirty="0" err="1" smtClean="0"/>
              <a:t>es</a:t>
            </a:r>
            <a:endParaRPr lang="en-US" b="1" dirty="0" smtClean="0"/>
          </a:p>
          <a:p>
            <a:pPr marL="0" indent="0">
              <a:buNone/>
            </a:pPr>
            <a:r>
              <a:rPr lang="en-US" b="1" dirty="0" smtClean="0">
                <a:solidFill>
                  <a:srgbClr val="C00000"/>
                </a:solidFill>
              </a:rPr>
              <a:t>It </a:t>
            </a:r>
            <a:r>
              <a:rPr lang="en-US" b="1" dirty="0" smtClean="0"/>
              <a:t>usually _______-s/-</a:t>
            </a:r>
            <a:r>
              <a:rPr lang="en-US" b="1" dirty="0" err="1" smtClean="0"/>
              <a:t>es</a:t>
            </a:r>
            <a:endParaRPr lang="en-US" b="1" dirty="0" smtClean="0"/>
          </a:p>
          <a:p>
            <a:pPr marL="0" indent="0">
              <a:buNone/>
            </a:pPr>
            <a:endParaRPr lang="en-US" dirty="0"/>
          </a:p>
          <a:p>
            <a:pPr marL="0" indent="0">
              <a:buNone/>
            </a:pPr>
            <a:r>
              <a:rPr lang="en-US" dirty="0" smtClean="0">
                <a:solidFill>
                  <a:srgbClr val="FF0000"/>
                </a:solidFill>
              </a:rPr>
              <a:t>- He doesn`t _____.</a:t>
            </a:r>
          </a:p>
          <a:p>
            <a:pPr marL="0" indent="0">
              <a:buNone/>
            </a:pPr>
            <a:r>
              <a:rPr lang="en-US" b="1" dirty="0" smtClean="0">
                <a:solidFill>
                  <a:srgbClr val="FF0000"/>
                </a:solidFill>
              </a:rPr>
              <a:t>- I don’t ______ .</a:t>
            </a:r>
            <a:endParaRPr lang="en-US" b="1" dirty="0">
              <a:solidFill>
                <a:srgbClr val="FF0000"/>
              </a:solidFill>
            </a:endParaRPr>
          </a:p>
          <a:p>
            <a:pPr marL="0" indent="0">
              <a:buNone/>
            </a:pPr>
            <a:r>
              <a:rPr lang="en-US" b="1" dirty="0" smtClean="0">
                <a:solidFill>
                  <a:srgbClr val="FF0000"/>
                </a:solidFill>
              </a:rPr>
              <a:t>? Do you usually ____ ?</a:t>
            </a:r>
          </a:p>
          <a:p>
            <a:pPr marL="0" indent="0">
              <a:buNone/>
            </a:pPr>
            <a:endParaRPr lang="en-US" dirty="0" smtClean="0">
              <a:solidFill>
                <a:srgbClr val="FF0000"/>
              </a:solidFill>
            </a:endParaRPr>
          </a:p>
          <a:p>
            <a:pPr marL="0" indent="0">
              <a:buNone/>
            </a:pPr>
            <a:endParaRPr lang="ru-RU" dirty="0"/>
          </a:p>
        </p:txBody>
      </p:sp>
      <p:sp>
        <p:nvSpPr>
          <p:cNvPr id="5" name="Текст 4"/>
          <p:cNvSpPr>
            <a:spLocks noGrp="1"/>
          </p:cNvSpPr>
          <p:nvPr>
            <p:ph type="body" sz="quarter" idx="3"/>
          </p:nvPr>
        </p:nvSpPr>
        <p:spPr>
          <a:xfrm>
            <a:off x="4572000" y="764704"/>
            <a:ext cx="4041775" cy="639762"/>
          </a:xfrm>
        </p:spPr>
        <p:txBody>
          <a:bodyPr>
            <a:normAutofit/>
          </a:bodyPr>
          <a:lstStyle/>
          <a:p>
            <a:pPr algn="ctr"/>
            <a:r>
              <a:rPr lang="en-US" dirty="0" smtClean="0">
                <a:solidFill>
                  <a:schemeClr val="tx1"/>
                </a:solidFill>
              </a:rPr>
              <a:t>The Present Continuous</a:t>
            </a:r>
            <a:endParaRPr lang="ru-RU" dirty="0">
              <a:solidFill>
                <a:schemeClr val="tx1"/>
              </a:solidFill>
            </a:endParaRPr>
          </a:p>
        </p:txBody>
      </p:sp>
      <p:sp>
        <p:nvSpPr>
          <p:cNvPr id="6" name="Объект 5"/>
          <p:cNvSpPr>
            <a:spLocks noGrp="1"/>
          </p:cNvSpPr>
          <p:nvPr>
            <p:ph sz="quarter" idx="4"/>
          </p:nvPr>
        </p:nvSpPr>
        <p:spPr>
          <a:xfrm>
            <a:off x="4645025" y="1556792"/>
            <a:ext cx="4041775" cy="4569371"/>
          </a:xfrm>
        </p:spPr>
        <p:txBody>
          <a:bodyPr>
            <a:normAutofit/>
          </a:bodyPr>
          <a:lstStyle/>
          <a:p>
            <a:pPr marL="0" indent="0">
              <a:buNone/>
            </a:pPr>
            <a:r>
              <a:rPr lang="en-US" b="1" dirty="0" smtClean="0">
                <a:solidFill>
                  <a:srgbClr val="C00000"/>
                </a:solidFill>
              </a:rPr>
              <a:t>I </a:t>
            </a:r>
            <a:r>
              <a:rPr lang="en-US" b="1" dirty="0" smtClean="0"/>
              <a:t>am ____-</a:t>
            </a:r>
            <a:r>
              <a:rPr lang="en-US" b="1" dirty="0" err="1" smtClean="0"/>
              <a:t>ing</a:t>
            </a:r>
            <a:r>
              <a:rPr lang="en-US" b="1" dirty="0" smtClean="0"/>
              <a:t> now.</a:t>
            </a:r>
          </a:p>
          <a:p>
            <a:pPr marL="0" indent="0">
              <a:buNone/>
            </a:pPr>
            <a:r>
              <a:rPr lang="en-US" b="1" dirty="0" smtClean="0">
                <a:solidFill>
                  <a:srgbClr val="C00000"/>
                </a:solidFill>
              </a:rPr>
              <a:t>She</a:t>
            </a:r>
            <a:r>
              <a:rPr lang="en-US" b="1" dirty="0" smtClean="0"/>
              <a:t> is ___-</a:t>
            </a:r>
            <a:r>
              <a:rPr lang="en-US" b="1" dirty="0" err="1" smtClean="0"/>
              <a:t>ing</a:t>
            </a:r>
            <a:r>
              <a:rPr lang="en-US" b="1" dirty="0" smtClean="0"/>
              <a:t> now.</a:t>
            </a:r>
          </a:p>
          <a:p>
            <a:pPr marL="0" indent="0">
              <a:buNone/>
            </a:pPr>
            <a:r>
              <a:rPr lang="en-US" b="1" dirty="0" smtClean="0">
                <a:solidFill>
                  <a:srgbClr val="C00000"/>
                </a:solidFill>
              </a:rPr>
              <a:t>He</a:t>
            </a:r>
            <a:r>
              <a:rPr lang="en-US" b="1" dirty="0" smtClean="0"/>
              <a:t> is ____-</a:t>
            </a:r>
            <a:r>
              <a:rPr lang="en-US" b="1" dirty="0" err="1" smtClean="0"/>
              <a:t>ing</a:t>
            </a:r>
            <a:r>
              <a:rPr lang="en-US" b="1" dirty="0" smtClean="0"/>
              <a:t> now.</a:t>
            </a:r>
          </a:p>
          <a:p>
            <a:pPr marL="0" indent="0">
              <a:buNone/>
            </a:pPr>
            <a:r>
              <a:rPr lang="en-US" b="1" dirty="0" smtClean="0">
                <a:solidFill>
                  <a:srgbClr val="C00000"/>
                </a:solidFill>
              </a:rPr>
              <a:t>It</a:t>
            </a:r>
            <a:r>
              <a:rPr lang="en-US" b="1" dirty="0" smtClean="0"/>
              <a:t> Is _____-</a:t>
            </a:r>
            <a:r>
              <a:rPr lang="en-US" b="1" dirty="0" err="1" smtClean="0"/>
              <a:t>ing</a:t>
            </a:r>
            <a:r>
              <a:rPr lang="en-US" b="1" dirty="0" smtClean="0"/>
              <a:t> now.   </a:t>
            </a:r>
          </a:p>
          <a:p>
            <a:pPr marL="0" indent="0">
              <a:buNone/>
            </a:pPr>
            <a:r>
              <a:rPr lang="en-US" b="1" dirty="0" smtClean="0">
                <a:solidFill>
                  <a:srgbClr val="C00000"/>
                </a:solidFill>
              </a:rPr>
              <a:t>We </a:t>
            </a:r>
            <a:r>
              <a:rPr lang="en-US" b="1" dirty="0" smtClean="0"/>
              <a:t>are __-</a:t>
            </a:r>
            <a:r>
              <a:rPr lang="en-US" b="1" dirty="0" err="1" smtClean="0"/>
              <a:t>ing</a:t>
            </a:r>
            <a:r>
              <a:rPr lang="en-US" b="1" dirty="0" smtClean="0"/>
              <a:t> now.</a:t>
            </a:r>
          </a:p>
          <a:p>
            <a:pPr marL="0" indent="0">
              <a:buNone/>
            </a:pPr>
            <a:r>
              <a:rPr lang="en-US" b="1" dirty="0" smtClean="0">
                <a:solidFill>
                  <a:srgbClr val="C00000"/>
                </a:solidFill>
              </a:rPr>
              <a:t>They</a:t>
            </a:r>
            <a:r>
              <a:rPr lang="en-US" b="1" dirty="0" smtClean="0"/>
              <a:t> are __-</a:t>
            </a:r>
            <a:r>
              <a:rPr lang="en-US" b="1" dirty="0" err="1" smtClean="0"/>
              <a:t>ing</a:t>
            </a:r>
            <a:r>
              <a:rPr lang="en-US" b="1" dirty="0" smtClean="0"/>
              <a:t> now.</a:t>
            </a:r>
          </a:p>
          <a:p>
            <a:pPr marL="0" indent="0">
              <a:buNone/>
            </a:pPr>
            <a:r>
              <a:rPr lang="en-US" b="1" dirty="0" smtClean="0">
                <a:solidFill>
                  <a:srgbClr val="C00000"/>
                </a:solidFill>
              </a:rPr>
              <a:t>You</a:t>
            </a:r>
            <a:r>
              <a:rPr lang="en-US" b="1" dirty="0" smtClean="0"/>
              <a:t> are ___-</a:t>
            </a:r>
            <a:r>
              <a:rPr lang="en-US" b="1" dirty="0" err="1" smtClean="0"/>
              <a:t>ing</a:t>
            </a:r>
            <a:r>
              <a:rPr lang="en-US" b="1" dirty="0" smtClean="0"/>
              <a:t> now.</a:t>
            </a:r>
          </a:p>
          <a:p>
            <a:pPr marL="0" indent="0">
              <a:buNone/>
            </a:pPr>
            <a:r>
              <a:rPr lang="en-US" dirty="0" smtClean="0">
                <a:solidFill>
                  <a:srgbClr val="FF0000"/>
                </a:solidFill>
              </a:rPr>
              <a:t>- He is not ____ -</a:t>
            </a:r>
            <a:r>
              <a:rPr lang="en-US" dirty="0" err="1" smtClean="0">
                <a:solidFill>
                  <a:srgbClr val="FF0000"/>
                </a:solidFill>
              </a:rPr>
              <a:t>ing</a:t>
            </a:r>
            <a:r>
              <a:rPr lang="en-US" dirty="0" smtClean="0">
                <a:solidFill>
                  <a:srgbClr val="FF0000"/>
                </a:solidFill>
              </a:rPr>
              <a:t> now.</a:t>
            </a:r>
            <a:endParaRPr lang="en-US" dirty="0">
              <a:solidFill>
                <a:srgbClr val="FF0000"/>
              </a:solidFill>
            </a:endParaRPr>
          </a:p>
          <a:p>
            <a:pPr marL="0" indent="0">
              <a:buNone/>
            </a:pPr>
            <a:r>
              <a:rPr lang="en-US" b="1" dirty="0" smtClean="0">
                <a:solidFill>
                  <a:srgbClr val="FF0000"/>
                </a:solidFill>
              </a:rPr>
              <a:t>- I`m not ___-</a:t>
            </a:r>
            <a:r>
              <a:rPr lang="en-US" b="1" dirty="0" err="1" smtClean="0">
                <a:solidFill>
                  <a:srgbClr val="FF0000"/>
                </a:solidFill>
              </a:rPr>
              <a:t>ing</a:t>
            </a:r>
            <a:r>
              <a:rPr lang="en-US" b="1" dirty="0" smtClean="0">
                <a:solidFill>
                  <a:srgbClr val="FF0000"/>
                </a:solidFill>
              </a:rPr>
              <a:t> now.</a:t>
            </a:r>
          </a:p>
          <a:p>
            <a:pPr marL="0" indent="0">
              <a:buNone/>
            </a:pPr>
            <a:r>
              <a:rPr lang="en-US" b="1" dirty="0" smtClean="0">
                <a:solidFill>
                  <a:srgbClr val="FF0000"/>
                </a:solidFill>
              </a:rPr>
              <a:t>? Are you ___-</a:t>
            </a:r>
            <a:r>
              <a:rPr lang="en-US" b="1" dirty="0" err="1" smtClean="0">
                <a:solidFill>
                  <a:srgbClr val="FF0000"/>
                </a:solidFill>
              </a:rPr>
              <a:t>ing</a:t>
            </a:r>
            <a:r>
              <a:rPr lang="en-US" b="1" dirty="0" smtClean="0">
                <a:solidFill>
                  <a:srgbClr val="FF0000"/>
                </a:solidFill>
              </a:rPr>
              <a:t> now?</a:t>
            </a:r>
          </a:p>
          <a:p>
            <a:pPr marL="0" indent="0">
              <a:buNone/>
            </a:pPr>
            <a:endParaRPr lang="en-US" dirty="0" smtClean="0"/>
          </a:p>
        </p:txBody>
      </p:sp>
    </p:spTree>
    <p:extLst>
      <p:ext uri="{BB962C8B-B14F-4D97-AF65-F5344CB8AC3E}">
        <p14:creationId xmlns:p14="http://schemas.microsoft.com/office/powerpoint/2010/main" val="2628259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Open your book!</a:t>
            </a:r>
            <a:endParaRPr lang="ru-RU" dirty="0"/>
          </a:p>
        </p:txBody>
      </p:sp>
      <p:sp>
        <p:nvSpPr>
          <p:cNvPr id="3" name="Объект 2"/>
          <p:cNvSpPr>
            <a:spLocks noGrp="1"/>
          </p:cNvSpPr>
          <p:nvPr>
            <p:ph idx="1"/>
          </p:nvPr>
        </p:nvSpPr>
        <p:spPr/>
        <p:txBody>
          <a:bodyPr>
            <a:normAutofit/>
          </a:bodyPr>
          <a:lstStyle/>
          <a:p>
            <a:pPr marL="0" indent="0" algn="ctr">
              <a:buNone/>
            </a:pPr>
            <a:r>
              <a:rPr lang="en-US" sz="4000" dirty="0" smtClean="0"/>
              <a:t>p. 27 ex.13</a:t>
            </a:r>
            <a:endParaRPr lang="ru-RU" sz="40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2996952"/>
            <a:ext cx="3888432" cy="3273574"/>
          </a:xfrm>
          <a:prstGeom prst="rect">
            <a:avLst/>
          </a:prstGeom>
        </p:spPr>
      </p:pic>
    </p:spTree>
    <p:extLst>
      <p:ext uri="{BB962C8B-B14F-4D97-AF65-F5344CB8AC3E}">
        <p14:creationId xmlns:p14="http://schemas.microsoft.com/office/powerpoint/2010/main" val="3930909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Паркет">
  <a:themeElements>
    <a:clrScheme name="Паркет">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986</TotalTime>
  <Words>552</Words>
  <Application>Microsoft Office PowerPoint</Application>
  <PresentationFormat>Экран (4:3)</PresentationFormat>
  <Paragraphs>110</Paragraphs>
  <Slides>16</Slides>
  <Notes>1</Notes>
  <HiddenSlides>0</HiddenSlides>
  <MMClips>4</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Times New Roman</vt:lpstr>
      <vt:lpstr>Tw Cen MT</vt:lpstr>
      <vt:lpstr>Паркет</vt:lpstr>
      <vt:lpstr>Презентация PowerPoint</vt:lpstr>
      <vt:lpstr>Презентация PowerPoint</vt:lpstr>
      <vt:lpstr>Hello, my dear boys and girls! I have a big problem! I`m at home: in my castle. Something is happening here. All of my pets are sleeping now! They usually play, sing and dance, but now my cat is sleeping, my dog is sleeping and my mice are sleeping too! I can`t wake them up! Can you write magical words to wake them up? Please, help me!</vt:lpstr>
      <vt:lpstr>In Cinderella`s castle</vt:lpstr>
      <vt:lpstr>Презентация PowerPoint</vt:lpstr>
      <vt:lpstr>Open your book!</vt:lpstr>
      <vt:lpstr>Our activities: usually and now</vt:lpstr>
      <vt:lpstr>Презентация PowerPoint</vt:lpstr>
      <vt:lpstr>Open your book!</vt:lpstr>
      <vt:lpstr>???</vt:lpstr>
      <vt:lpstr>???</vt:lpstr>
      <vt:lpstr>     Let`s play!</vt:lpstr>
      <vt:lpstr>     Let`s play!</vt:lpstr>
      <vt:lpstr>Презентация PowerPoint</vt:lpstr>
      <vt:lpstr>Home task</vt:lpstr>
      <vt:lpstr>Now I can…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 o o d   m o r n i n g!</dc:title>
  <dc:creator>HP</dc:creator>
  <cp:lastModifiedBy>Ekaterina Pavlova</cp:lastModifiedBy>
  <cp:revision>27</cp:revision>
  <dcterms:created xsi:type="dcterms:W3CDTF">2016-11-27T02:30:00Z</dcterms:created>
  <dcterms:modified xsi:type="dcterms:W3CDTF">2018-10-14T20:51:36Z</dcterms:modified>
</cp:coreProperties>
</file>